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 Plus Rounded Black" panose="020B0600070205080204" charset="-128"/>
      <p:regular r:id="rId13"/>
    </p:embeddedFont>
    <p:embeddedFont>
      <p:font typeface="Aileron Heavy" panose="020B0600070205080204" charset="0"/>
      <p:regular r:id="rId14"/>
    </p:embeddedFont>
    <p:embeddedFont>
      <p:font typeface="Aileron Regular" panose="020B060007020508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unito" pitchFamily="2" charset="0"/>
      <p:regular r:id="rId20"/>
      <p:bold r:id="rId21"/>
      <p:italic r:id="rId22"/>
      <p:boldItalic r:id="rId23"/>
    </p:embeddedFont>
    <p:embeddedFont>
      <p:font typeface="Nunito Bold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iguniang.wordpress.com/2014/10/04/notes-on-ratcliff-obershelp-pattern-recognition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14.jpe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16949" y="1896628"/>
            <a:ext cx="2942276" cy="29422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99945" y="6010601"/>
            <a:ext cx="3395204" cy="10494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68631" y="2346326"/>
            <a:ext cx="14950738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ea typeface="Fredoka One Bold"/>
              </a:rPr>
              <a:t>グリッド入力を用いた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ea typeface="Fredoka One Bold"/>
              </a:rPr>
              <a:t>入力インターフェース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5799085"/>
            <a:ext cx="9907094" cy="139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ea typeface="Nunito"/>
              </a:rPr>
              <a:t>関西学院大学工学部情報工学課程</a:t>
            </a:r>
          </a:p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"/>
              </a:rPr>
              <a:t>37021404　中村　裕大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216912" y="-911620"/>
            <a:ext cx="2942276" cy="294227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259300" y="9422123"/>
            <a:ext cx="431800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M Plus Rounded Black"/>
              </a:rPr>
              <a:t>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700227"/>
            <a:chOff x="0" y="0"/>
            <a:chExt cx="4274726" cy="176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64669"/>
            </a:xfrm>
            <a:custGeom>
              <a:avLst/>
              <a:gdLst/>
              <a:ahLst/>
              <a:cxnLst/>
              <a:rect l="l" t="t" r="r" b="b"/>
              <a:pathLst>
                <a:path w="4274726" h="1764669">
                  <a:moveTo>
                    <a:pt x="0" y="0"/>
                  </a:moveTo>
                  <a:lnTo>
                    <a:pt x="4274726" y="0"/>
                  </a:lnTo>
                  <a:lnTo>
                    <a:pt x="4274726" y="1764669"/>
                  </a:lnTo>
                  <a:lnTo>
                    <a:pt x="0" y="176466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72999" y="687305"/>
            <a:ext cx="9742003" cy="1730229"/>
            <a:chOff x="0" y="0"/>
            <a:chExt cx="256579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95" cy="455698"/>
            </a:xfrm>
            <a:custGeom>
              <a:avLst/>
              <a:gdLst/>
              <a:ahLst/>
              <a:cxnLst/>
              <a:rect l="l" t="t" r="r" b="b"/>
              <a:pathLst>
                <a:path w="2565795" h="455698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24275" y="6533193"/>
            <a:ext cx="1949375" cy="194937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668902" y="1028700"/>
            <a:ext cx="3395204" cy="104942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82993" y="2739698"/>
            <a:ext cx="417900" cy="42881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ea typeface="Fredoka One Bold"/>
              </a:rPr>
              <a:t>対策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82993" y="4929093"/>
            <a:ext cx="417900" cy="42881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82993" y="7232062"/>
            <a:ext cx="417900" cy="42881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359164" y="9620250"/>
            <a:ext cx="552648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10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6042" y="2685883"/>
            <a:ext cx="13795916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ea typeface="Nunito Bold"/>
              </a:rPr>
              <a:t>ネイティブの使用単語数の平均が２～３万語らしいので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ea typeface="Nunito Bold"/>
              </a:rPr>
              <a:t>辞書をよりよいモデルに置き換えることで高速化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Nunito Bold"/>
              </a:rPr>
              <a:t>(足りない単語は学習データより補完計画？)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00892" y="4873247"/>
            <a:ext cx="13795916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ea typeface="Nunito Bold"/>
              </a:rPr>
              <a:t>下限も同様にツーシグマ法またはスリーシグマ法に近い形で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ea typeface="Nunito Bold"/>
              </a:rPr>
              <a:t>分布から推定する方がよい？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Nunito Bold"/>
              </a:rPr>
              <a:t>(実験したが四分位法の威力が強かった)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00892" y="7176093"/>
            <a:ext cx="137959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unito Bold"/>
              </a:rPr>
              <a:t>GUIに関してアイディアが欲しい、、、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76251" y="1662606"/>
            <a:ext cx="2942276" cy="29422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120044" y="6010601"/>
            <a:ext cx="3395204" cy="10494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269473" y="3350317"/>
            <a:ext cx="11749054" cy="179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59164" y="9620250"/>
            <a:ext cx="552648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543721" y="5517121"/>
            <a:ext cx="3297325" cy="199076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888796" y="6150255"/>
            <a:ext cx="827531" cy="80063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760931" y="5562968"/>
            <a:ext cx="3655782" cy="223002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ea typeface="Fredoka One Bold"/>
              </a:rPr>
              <a:t>概要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42" y="4181893"/>
            <a:ext cx="1379591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Nunito Bold"/>
              </a:rPr>
              <a:t>キーボードを画面上に表示し、グリッド入力で文字列を入力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497326" y="9620250"/>
            <a:ext cx="276324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59518"/>
            <a:ext cx="16230600" cy="7835532"/>
            <a:chOff x="0" y="0"/>
            <a:chExt cx="4274726" cy="2063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063679"/>
            </a:xfrm>
            <a:custGeom>
              <a:avLst/>
              <a:gdLst/>
              <a:ahLst/>
              <a:cxnLst/>
              <a:rect l="l" t="t" r="r" b="b"/>
              <a:pathLst>
                <a:path w="4274726" h="2063679">
                  <a:moveTo>
                    <a:pt x="0" y="0"/>
                  </a:moveTo>
                  <a:lnTo>
                    <a:pt x="4274726" y="0"/>
                  </a:lnTo>
                  <a:lnTo>
                    <a:pt x="4274726" y="2063679"/>
                  </a:lnTo>
                  <a:lnTo>
                    <a:pt x="0" y="206367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09662" y="-911620"/>
            <a:ext cx="2942276" cy="29422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590398" y="6983167"/>
            <a:ext cx="3395204" cy="1049427"/>
          </a:xfrm>
          <a:prstGeom prst="rect">
            <a:avLst/>
          </a:prstGeom>
        </p:spPr>
      </p:pic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13.866"/>
                </p14:media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3082172" y="1028700"/>
            <a:ext cx="12123656" cy="63901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46042" y="7450730"/>
            <a:ext cx="1379591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Nunito Bold"/>
              </a:rPr>
              <a:t>急遽、定食屋「宮本むなし」で動画を取る自分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Nunito Bold"/>
              </a:rPr>
              <a:t>この時は”think”という単語を入力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97326" y="9620250"/>
            <a:ext cx="276324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2965" y="3344008"/>
            <a:ext cx="2964782" cy="978333"/>
            <a:chOff x="0" y="0"/>
            <a:chExt cx="780848" cy="257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985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Heavy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03923" y="3344008"/>
            <a:ext cx="2964782" cy="978333"/>
            <a:chOff x="0" y="0"/>
            <a:chExt cx="780848" cy="257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6985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000000"/>
                  </a:solidFill>
                  <a:latin typeface="Aileron Heavy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79699" y="3344008"/>
            <a:ext cx="2964782" cy="978333"/>
            <a:chOff x="0" y="0"/>
            <a:chExt cx="780848" cy="2576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6985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Heavy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68296" y="3344008"/>
            <a:ext cx="2964782" cy="978333"/>
            <a:chOff x="0" y="0"/>
            <a:chExt cx="780848" cy="2576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6985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000000"/>
                  </a:solidFill>
                  <a:latin typeface="Aileron Heavy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69714" y="3344008"/>
            <a:ext cx="2964782" cy="978333"/>
            <a:chOff x="0" y="0"/>
            <a:chExt cx="780848" cy="2576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6985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Heavy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142965" y="4810743"/>
            <a:ext cx="2928601" cy="4082455"/>
            <a:chOff x="0" y="0"/>
            <a:chExt cx="7620000" cy="10622241"/>
          </a:xfrm>
        </p:grpSpPr>
        <p:sp>
          <p:nvSpPr>
            <p:cNvPr id="18" name="Freeform 18"/>
            <p:cNvSpPr/>
            <p:nvPr/>
          </p:nvSpPr>
          <p:spPr>
            <a:xfrm>
              <a:off x="-1270" y="-2540"/>
              <a:ext cx="7623809" cy="10624781"/>
            </a:xfrm>
            <a:custGeom>
              <a:avLst/>
              <a:gdLst/>
              <a:ahLst/>
              <a:cxnLst/>
              <a:rect l="l" t="t" r="r" b="b"/>
              <a:pathLst>
                <a:path w="7623809" h="10624781">
                  <a:moveTo>
                    <a:pt x="3810" y="0"/>
                  </a:moveTo>
                  <a:lnTo>
                    <a:pt x="0" y="9734510"/>
                  </a:lnTo>
                  <a:lnTo>
                    <a:pt x="0" y="10092650"/>
                  </a:lnTo>
                  <a:lnTo>
                    <a:pt x="3591560" y="10095191"/>
                  </a:lnTo>
                  <a:lnTo>
                    <a:pt x="3810000" y="10624781"/>
                  </a:lnTo>
                  <a:lnTo>
                    <a:pt x="4028440" y="10095191"/>
                  </a:lnTo>
                  <a:lnTo>
                    <a:pt x="7620000" y="10097731"/>
                  </a:lnTo>
                  <a:lnTo>
                    <a:pt x="7620000" y="9739591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id="19" name="Group 19"/>
          <p:cNvGrpSpPr/>
          <p:nvPr/>
        </p:nvGrpSpPr>
        <p:grpSpPr>
          <a:xfrm rot="-10800000">
            <a:off x="4503923" y="4810743"/>
            <a:ext cx="2928601" cy="4082455"/>
            <a:chOff x="0" y="0"/>
            <a:chExt cx="7620000" cy="10622241"/>
          </a:xfrm>
        </p:grpSpPr>
        <p:sp>
          <p:nvSpPr>
            <p:cNvPr id="20" name="Freeform 20"/>
            <p:cNvSpPr/>
            <p:nvPr/>
          </p:nvSpPr>
          <p:spPr>
            <a:xfrm>
              <a:off x="-1270" y="-2540"/>
              <a:ext cx="7623809" cy="10624781"/>
            </a:xfrm>
            <a:custGeom>
              <a:avLst/>
              <a:gdLst/>
              <a:ahLst/>
              <a:cxnLst/>
              <a:rect l="l" t="t" r="r" b="b"/>
              <a:pathLst>
                <a:path w="7623809" h="10624781">
                  <a:moveTo>
                    <a:pt x="3810" y="0"/>
                  </a:moveTo>
                  <a:lnTo>
                    <a:pt x="0" y="9734510"/>
                  </a:lnTo>
                  <a:lnTo>
                    <a:pt x="0" y="10092650"/>
                  </a:lnTo>
                  <a:lnTo>
                    <a:pt x="3591560" y="10095191"/>
                  </a:lnTo>
                  <a:lnTo>
                    <a:pt x="3810000" y="10624781"/>
                  </a:lnTo>
                  <a:lnTo>
                    <a:pt x="4028440" y="10095191"/>
                  </a:lnTo>
                  <a:lnTo>
                    <a:pt x="7620000" y="10097731"/>
                  </a:lnTo>
                  <a:lnTo>
                    <a:pt x="7620000" y="9739591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10800000">
            <a:off x="7679699" y="4810743"/>
            <a:ext cx="2928601" cy="4082455"/>
            <a:chOff x="0" y="0"/>
            <a:chExt cx="7620000" cy="10622241"/>
          </a:xfrm>
        </p:grpSpPr>
        <p:sp>
          <p:nvSpPr>
            <p:cNvPr id="22" name="Freeform 22"/>
            <p:cNvSpPr/>
            <p:nvPr/>
          </p:nvSpPr>
          <p:spPr>
            <a:xfrm>
              <a:off x="-1270" y="-2540"/>
              <a:ext cx="7623809" cy="10624781"/>
            </a:xfrm>
            <a:custGeom>
              <a:avLst/>
              <a:gdLst/>
              <a:ahLst/>
              <a:cxnLst/>
              <a:rect l="l" t="t" r="r" b="b"/>
              <a:pathLst>
                <a:path w="7623809" h="10624781">
                  <a:moveTo>
                    <a:pt x="3810" y="0"/>
                  </a:moveTo>
                  <a:lnTo>
                    <a:pt x="0" y="9734510"/>
                  </a:lnTo>
                  <a:lnTo>
                    <a:pt x="0" y="10092650"/>
                  </a:lnTo>
                  <a:lnTo>
                    <a:pt x="3591560" y="10095191"/>
                  </a:lnTo>
                  <a:lnTo>
                    <a:pt x="3810000" y="10624781"/>
                  </a:lnTo>
                  <a:lnTo>
                    <a:pt x="4028440" y="10095191"/>
                  </a:lnTo>
                  <a:lnTo>
                    <a:pt x="7620000" y="10097731"/>
                  </a:lnTo>
                  <a:lnTo>
                    <a:pt x="7620000" y="9739591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10968296" y="4810743"/>
            <a:ext cx="2928601" cy="4082455"/>
            <a:chOff x="0" y="0"/>
            <a:chExt cx="7620000" cy="10622241"/>
          </a:xfrm>
        </p:grpSpPr>
        <p:sp>
          <p:nvSpPr>
            <p:cNvPr id="24" name="Freeform 24"/>
            <p:cNvSpPr/>
            <p:nvPr/>
          </p:nvSpPr>
          <p:spPr>
            <a:xfrm>
              <a:off x="-1270" y="-2540"/>
              <a:ext cx="7623809" cy="10624781"/>
            </a:xfrm>
            <a:custGeom>
              <a:avLst/>
              <a:gdLst/>
              <a:ahLst/>
              <a:cxnLst/>
              <a:rect l="l" t="t" r="r" b="b"/>
              <a:pathLst>
                <a:path w="7623809" h="10624781">
                  <a:moveTo>
                    <a:pt x="3810" y="0"/>
                  </a:moveTo>
                  <a:lnTo>
                    <a:pt x="0" y="9734510"/>
                  </a:lnTo>
                  <a:lnTo>
                    <a:pt x="0" y="10092650"/>
                  </a:lnTo>
                  <a:lnTo>
                    <a:pt x="3591560" y="10095191"/>
                  </a:lnTo>
                  <a:lnTo>
                    <a:pt x="3810000" y="10624781"/>
                  </a:lnTo>
                  <a:lnTo>
                    <a:pt x="4028440" y="10095191"/>
                  </a:lnTo>
                  <a:lnTo>
                    <a:pt x="7620000" y="10097731"/>
                  </a:lnTo>
                  <a:lnTo>
                    <a:pt x="7620000" y="9739591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10800000">
            <a:off x="14369714" y="4810743"/>
            <a:ext cx="2928601" cy="4082455"/>
            <a:chOff x="0" y="0"/>
            <a:chExt cx="7620000" cy="10622241"/>
          </a:xfrm>
        </p:grpSpPr>
        <p:sp>
          <p:nvSpPr>
            <p:cNvPr id="26" name="Freeform 26"/>
            <p:cNvSpPr/>
            <p:nvPr/>
          </p:nvSpPr>
          <p:spPr>
            <a:xfrm>
              <a:off x="-1270" y="-2540"/>
              <a:ext cx="7623809" cy="10624781"/>
            </a:xfrm>
            <a:custGeom>
              <a:avLst/>
              <a:gdLst/>
              <a:ahLst/>
              <a:cxnLst/>
              <a:rect l="l" t="t" r="r" b="b"/>
              <a:pathLst>
                <a:path w="7623809" h="10624781">
                  <a:moveTo>
                    <a:pt x="3810" y="0"/>
                  </a:moveTo>
                  <a:lnTo>
                    <a:pt x="0" y="9734510"/>
                  </a:lnTo>
                  <a:lnTo>
                    <a:pt x="0" y="10092650"/>
                  </a:lnTo>
                  <a:lnTo>
                    <a:pt x="3591560" y="10095191"/>
                  </a:lnTo>
                  <a:lnTo>
                    <a:pt x="3810000" y="10624781"/>
                  </a:lnTo>
                  <a:lnTo>
                    <a:pt x="4028440" y="10095191"/>
                  </a:lnTo>
                  <a:lnTo>
                    <a:pt x="7620000" y="10097731"/>
                  </a:lnTo>
                  <a:lnTo>
                    <a:pt x="7620000" y="9739591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142965" y="5651907"/>
            <a:ext cx="2841080" cy="253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5"/>
              </a:lnSpc>
            </a:pPr>
            <a:r>
              <a:rPr lang="en-US" sz="3596" spc="107">
                <a:solidFill>
                  <a:srgbClr val="FFFFFF"/>
                </a:solidFill>
                <a:ea typeface="Aileron Regular"/>
              </a:rPr>
              <a:t>手の骨格を</a:t>
            </a:r>
          </a:p>
          <a:p>
            <a:pPr algn="ctr">
              <a:lnSpc>
                <a:spcPts val="5035"/>
              </a:lnSpc>
            </a:pPr>
            <a:r>
              <a:rPr lang="en-US" sz="3596" spc="107">
                <a:solidFill>
                  <a:srgbClr val="FFFFFF"/>
                </a:solidFill>
                <a:ea typeface="Aileron Regular"/>
              </a:rPr>
              <a:t>検出して</a:t>
            </a:r>
          </a:p>
          <a:p>
            <a:pPr algn="ctr">
              <a:lnSpc>
                <a:spcPts val="5035"/>
              </a:lnSpc>
            </a:pPr>
            <a:r>
              <a:rPr lang="en-US" sz="3596" spc="107">
                <a:solidFill>
                  <a:srgbClr val="FFFFFF"/>
                </a:solidFill>
                <a:ea typeface="Aileron Regular"/>
              </a:rPr>
              <a:t>キーボード</a:t>
            </a:r>
          </a:p>
          <a:p>
            <a:pPr marL="0" lvl="0" indent="0" algn="ctr">
              <a:lnSpc>
                <a:spcPts val="5035"/>
              </a:lnSpc>
            </a:pPr>
            <a:r>
              <a:rPr lang="en-US" sz="3596" spc="107">
                <a:solidFill>
                  <a:srgbClr val="FFFFFF"/>
                </a:solidFill>
                <a:ea typeface="Aileron Regular"/>
              </a:rPr>
              <a:t>表示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81536" y="5651907"/>
            <a:ext cx="2950989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191919"/>
                </a:solidFill>
                <a:ea typeface="Aileron Regular Bold"/>
              </a:rPr>
              <a:t>人差し指</a:t>
            </a:r>
          </a:p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191919"/>
                </a:solidFill>
                <a:ea typeface="Aileron Regular Bold"/>
              </a:rPr>
              <a:t>が立つと</a:t>
            </a:r>
          </a:p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191919"/>
                </a:solidFill>
                <a:ea typeface="Aileron Regular Bold"/>
              </a:rPr>
              <a:t>軌跡を</a:t>
            </a:r>
          </a:p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191919"/>
                </a:solidFill>
                <a:ea typeface="Aileron Regular Bold"/>
              </a:rPr>
              <a:t>取得開始</a:t>
            </a:r>
          </a:p>
          <a:p>
            <a:pPr marL="0" lvl="0" indent="0" algn="ctr">
              <a:lnSpc>
                <a:spcPts val="5040"/>
              </a:lnSpc>
            </a:pPr>
            <a:endParaRPr lang="en-US" sz="3600" spc="107">
              <a:solidFill>
                <a:srgbClr val="191919"/>
              </a:solidFill>
              <a:ea typeface="Aileron Regular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892496" y="5651907"/>
            <a:ext cx="2503008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FFFFFF"/>
                </a:solidFill>
                <a:ea typeface="Aileron Regular Bold"/>
              </a:rPr>
              <a:t>人差し指</a:t>
            </a:r>
          </a:p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FFFFFF"/>
                </a:solidFill>
                <a:ea typeface="Aileron Regular Bold"/>
              </a:rPr>
              <a:t>が収まると</a:t>
            </a:r>
          </a:p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FFFFFF"/>
                </a:solidFill>
                <a:ea typeface="Aileron Regular Bold"/>
              </a:rPr>
              <a:t>軌跡の</a:t>
            </a:r>
          </a:p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FFFFFF"/>
                </a:solidFill>
                <a:ea typeface="Aileron Regular Bold"/>
              </a:rPr>
              <a:t>取得終了</a:t>
            </a:r>
          </a:p>
          <a:p>
            <a:pPr marL="0" lvl="0" indent="0" algn="ctr">
              <a:lnSpc>
                <a:spcPts val="5040"/>
              </a:lnSpc>
            </a:pPr>
            <a:endParaRPr lang="en-US" sz="3600" spc="107">
              <a:solidFill>
                <a:srgbClr val="FFFFFF"/>
              </a:solidFill>
              <a:ea typeface="Aileron Regular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058878" y="5971037"/>
            <a:ext cx="2747439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000000"/>
                </a:solidFill>
                <a:ea typeface="Aileron Regular Bold"/>
              </a:rPr>
              <a:t>入力された</a:t>
            </a:r>
          </a:p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000000"/>
                </a:solidFill>
                <a:ea typeface="Aileron Regular Bold"/>
              </a:rPr>
              <a:t>文字列を</a:t>
            </a:r>
          </a:p>
          <a:p>
            <a:pPr marL="0" lvl="0" indent="0" algn="ctr">
              <a:lnSpc>
                <a:spcPts val="5040"/>
              </a:lnSpc>
            </a:pPr>
            <a:r>
              <a:rPr lang="en-US" sz="3600" spc="107">
                <a:solidFill>
                  <a:srgbClr val="000000"/>
                </a:solidFill>
                <a:ea typeface="Aileron Regular Bold"/>
              </a:rPr>
              <a:t>推測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3550138" y="990523"/>
            <a:ext cx="11187724" cy="1528529"/>
            <a:chOff x="0" y="0"/>
            <a:chExt cx="14916965" cy="2038039"/>
          </a:xfrm>
        </p:grpSpPr>
        <p:sp>
          <p:nvSpPr>
            <p:cNvPr id="32" name="TextBox 32"/>
            <p:cNvSpPr txBox="1"/>
            <p:nvPr/>
          </p:nvSpPr>
          <p:spPr>
            <a:xfrm>
              <a:off x="0" y="1459343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78">
                  <a:solidFill>
                    <a:srgbClr val="191919"/>
                  </a:solidFill>
                  <a:latin typeface="Aileron Regular"/>
                </a:rPr>
                <a:t>5-Step Process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33350"/>
              <a:ext cx="14916965" cy="150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07"/>
                </a:lnSpc>
              </a:pPr>
              <a:r>
                <a:rPr lang="en-US" sz="6799" spc="203">
                  <a:solidFill>
                    <a:srgbClr val="191919"/>
                  </a:solidFill>
                  <a:ea typeface="M Plus Rounded Black"/>
                </a:rPr>
                <a:t>仕組み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4354098" y="5864228"/>
            <a:ext cx="3004614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F1F2F2"/>
                </a:solidFill>
                <a:ea typeface="Aileron Regular"/>
              </a:rPr>
              <a:t>導出した</a:t>
            </a:r>
          </a:p>
          <a:p>
            <a:pPr algn="ctr">
              <a:lnSpc>
                <a:spcPts val="5040"/>
              </a:lnSpc>
            </a:pPr>
            <a:r>
              <a:rPr lang="en-US" sz="3600" spc="107">
                <a:solidFill>
                  <a:srgbClr val="F1F2F2"/>
                </a:solidFill>
                <a:ea typeface="Aileron Regular"/>
              </a:rPr>
              <a:t>単語の候補を</a:t>
            </a:r>
          </a:p>
          <a:p>
            <a:pPr marL="0" lvl="0" indent="0" algn="ctr">
              <a:lnSpc>
                <a:spcPts val="5040"/>
              </a:lnSpc>
            </a:pPr>
            <a:r>
              <a:rPr lang="en-US" sz="3600" spc="107">
                <a:solidFill>
                  <a:srgbClr val="F1F2F2"/>
                </a:solidFill>
                <a:ea typeface="Aileron Regular"/>
              </a:rPr>
              <a:t>挙げる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497326" y="9620250"/>
            <a:ext cx="276324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8225804"/>
            <a:chOff x="0" y="0"/>
            <a:chExt cx="4274726" cy="2166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6467"/>
            </a:xfrm>
            <a:custGeom>
              <a:avLst/>
              <a:gdLst/>
              <a:ahLst/>
              <a:cxnLst/>
              <a:rect l="l" t="t" r="r" b="b"/>
              <a:pathLst>
                <a:path w="4274726" h="2166467">
                  <a:moveTo>
                    <a:pt x="0" y="0"/>
                  </a:moveTo>
                  <a:lnTo>
                    <a:pt x="4274726" y="0"/>
                  </a:lnTo>
                  <a:lnTo>
                    <a:pt x="4274726" y="2166467"/>
                  </a:lnTo>
                  <a:lnTo>
                    <a:pt x="0" y="2166467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24275" y="6533193"/>
            <a:ext cx="1949375" cy="194937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479675"/>
            <a:ext cx="16230600" cy="677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nltkの英単語辞書(24万単語)を使用し、単語の検索速度を上げるためPythonの辞書型で保存、探索の際に</a:t>
            </a:r>
            <a:r>
              <a:rPr lang="en-US" sz="3499">
                <a:solidFill>
                  <a:srgbClr val="FF3131"/>
                </a:solidFill>
                <a:ea typeface="Nunito Bold"/>
              </a:rPr>
              <a:t>ハッシュ法</a:t>
            </a:r>
            <a:r>
              <a:rPr lang="en-US" sz="3499">
                <a:solidFill>
                  <a:srgbClr val="000000"/>
                </a:solidFill>
                <a:ea typeface="Nunito Bold"/>
              </a:rPr>
              <a:t>を使用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00000"/>
              </a:solidFill>
              <a:ea typeface="Nunito Bold"/>
            </a:endParaRP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ea typeface="Nunito Bold"/>
              </a:rPr>
              <a:t>骨格検出には</a:t>
            </a:r>
            <a:r>
              <a:rPr lang="en-US" sz="3499">
                <a:solidFill>
                  <a:srgbClr val="FF3131"/>
                </a:solidFill>
                <a:latin typeface="Nunito Bold"/>
              </a:rPr>
              <a:t>Mediapipe</a:t>
            </a:r>
            <a:r>
              <a:rPr lang="en-US" sz="3499">
                <a:solidFill>
                  <a:srgbClr val="000000"/>
                </a:solidFill>
                <a:ea typeface="Nunito Bold"/>
              </a:rPr>
              <a:t>を使用(CPUで実装可能)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00000"/>
              </a:solidFill>
              <a:ea typeface="Nunito Bold"/>
            </a:endParaRP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ea typeface="Nunito Bold"/>
              </a:rPr>
              <a:t>学習データとして単語と軌跡を含むcsvファイルの要素も</a:t>
            </a:r>
            <a:r>
              <a:rPr lang="en-US" sz="3499">
                <a:solidFill>
                  <a:srgbClr val="FF3131"/>
                </a:solidFill>
                <a:ea typeface="Nunito Bold"/>
              </a:rPr>
              <a:t>ハウスドルフ距離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Nunito Bold"/>
              </a:rPr>
              <a:t>　(点集合間の軌跡の類似度)を用いて類似度に合算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00000"/>
              </a:solidFill>
              <a:ea typeface="Nunito Bold"/>
            </a:endParaRP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ea typeface="Nunito Bold"/>
              </a:rPr>
              <a:t>２種類の文字列の類似度の測定には</a:t>
            </a:r>
            <a:r>
              <a:rPr lang="en-US" sz="3499" u="sng">
                <a:solidFill>
                  <a:srgbClr val="000000"/>
                </a:solidFill>
                <a:latin typeface="Nunito Bold"/>
                <a:hlinkClick r:id="rId6" tooltip="https://siguniang.wordpress.com/2014/10/04/notes-on-ratcliff-obershelp-pattern-recognition/"/>
              </a:rPr>
              <a:t>Ratcliff/Obershelpアルゴリズム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    (２つのシーケンスの</a:t>
            </a:r>
            <a:r>
              <a:rPr lang="en-US" sz="3499">
                <a:solidFill>
                  <a:srgbClr val="FF3131"/>
                </a:solidFill>
                <a:ea typeface="Nunito Bold"/>
              </a:rPr>
              <a:t>共通部分を算出</a:t>
            </a:r>
            <a:r>
              <a:rPr lang="en-US" sz="3499">
                <a:solidFill>
                  <a:srgbClr val="000000"/>
                </a:solidFill>
                <a:ea typeface="Nunito Bold"/>
              </a:rPr>
              <a:t>することにより、文字順序が異なって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     いても</a:t>
            </a:r>
            <a:r>
              <a:rPr lang="en-US" sz="3499">
                <a:solidFill>
                  <a:srgbClr val="FF3131"/>
                </a:solidFill>
                <a:ea typeface="Nunito Bold"/>
              </a:rPr>
              <a:t>類似度を測定できる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)を使用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668902" y="1028700"/>
            <a:ext cx="3395204" cy="104942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ea typeface="Fredoka One Bold"/>
              </a:rPr>
              <a:t>詳細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497326" y="9620250"/>
            <a:ext cx="276324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8225804"/>
            <a:chOff x="0" y="0"/>
            <a:chExt cx="4274726" cy="2166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6467"/>
            </a:xfrm>
            <a:custGeom>
              <a:avLst/>
              <a:gdLst/>
              <a:ahLst/>
              <a:cxnLst/>
              <a:rect l="l" t="t" r="r" b="b"/>
              <a:pathLst>
                <a:path w="4274726" h="2166467">
                  <a:moveTo>
                    <a:pt x="0" y="0"/>
                  </a:moveTo>
                  <a:lnTo>
                    <a:pt x="4274726" y="0"/>
                  </a:lnTo>
                  <a:lnTo>
                    <a:pt x="4274726" y="2166467"/>
                  </a:lnTo>
                  <a:lnTo>
                    <a:pt x="0" y="2166467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24275" y="6533193"/>
            <a:ext cx="1949375" cy="194937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55179" y="2360384"/>
            <a:ext cx="15343783" cy="654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•人差し指の先端の座標を取得し、毎フレームごとに自分がいるキーの場所を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Nunito Bold"/>
              </a:rPr>
              <a:t>　逆算し、キーを取得</a:t>
            </a:r>
          </a:p>
          <a:p>
            <a:pPr>
              <a:lnSpc>
                <a:spcPts val="3080"/>
              </a:lnSpc>
            </a:pPr>
            <a:endParaRPr lang="en-US" sz="3499">
              <a:solidFill>
                <a:srgbClr val="000000"/>
              </a:solidFill>
              <a:ea typeface="Nunito Bold"/>
            </a:endParaR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•取得したキーの場所が前フレームと同じならば</a:t>
            </a:r>
            <a:r>
              <a:rPr lang="en-US" sz="3499">
                <a:solidFill>
                  <a:srgbClr val="FF3131"/>
                </a:solidFill>
                <a:ea typeface="Nunito Bold"/>
              </a:rPr>
              <a:t>インクリメント</a:t>
            </a:r>
            <a:r>
              <a:rPr lang="en-US" sz="3499">
                <a:solidFill>
                  <a:srgbClr val="000000"/>
                </a:solidFill>
                <a:ea typeface="Nunito Bold"/>
              </a:rPr>
              <a:t>、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Nunito Bold"/>
              </a:rPr>
              <a:t>　異なれば、あらたなキーの</a:t>
            </a:r>
            <a:r>
              <a:rPr lang="en-US" sz="3499">
                <a:solidFill>
                  <a:srgbClr val="FF3131"/>
                </a:solidFill>
                <a:ea typeface="Nunito Bold"/>
              </a:rPr>
              <a:t>配列要素を作成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unito"/>
              </a:rPr>
              <a:t>    </a:t>
            </a:r>
            <a:r>
              <a:rPr lang="en-US" sz="2799">
                <a:solidFill>
                  <a:srgbClr val="000000"/>
                </a:solidFill>
                <a:latin typeface="Nunito Bold"/>
              </a:rPr>
              <a:t>(例)配列 = [[“k”, 10], [“j”, 1], [“g”, 2], [“e”, 12], [“y”, 18]]</a:t>
            </a:r>
          </a:p>
          <a:p>
            <a:pPr>
              <a:lnSpc>
                <a:spcPts val="3500"/>
              </a:lnSpc>
            </a:pPr>
            <a:endParaRPr lang="en-US" sz="2799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•計測終了後、数列を導出し、上限(</a:t>
            </a:r>
            <a:r>
              <a:rPr lang="en-US" sz="3499">
                <a:solidFill>
                  <a:srgbClr val="FF3131"/>
                </a:solidFill>
                <a:ea typeface="Nunito Bold"/>
              </a:rPr>
              <a:t>スリーシグマ法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)と下限(</a:t>
            </a:r>
            <a:r>
              <a:rPr lang="en-US" sz="3499">
                <a:solidFill>
                  <a:srgbClr val="FF3131"/>
                </a:solidFill>
                <a:ea typeface="Nunito Bold"/>
              </a:rPr>
              <a:t>四分位法</a:t>
            </a:r>
            <a:r>
              <a:rPr lang="en-US" sz="3499">
                <a:solidFill>
                  <a:srgbClr val="000000"/>
                </a:solidFill>
                <a:latin typeface="Nunito Bold"/>
              </a:rPr>
              <a:t>)を設定</a:t>
            </a:r>
          </a:p>
          <a:p>
            <a:pPr>
              <a:lnSpc>
                <a:spcPts val="3640"/>
              </a:lnSpc>
            </a:pPr>
            <a:endParaRPr lang="en-US" sz="3499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•上限を超えるキーは２つに増やし、下限を下回るキーは消去</a:t>
            </a:r>
          </a:p>
          <a:p>
            <a:pPr>
              <a:lnSpc>
                <a:spcPts val="3640"/>
              </a:lnSpc>
            </a:pPr>
            <a:endParaRPr lang="en-US" sz="3499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•辞書に存在しない2つの文字の並びを消去(qn, cj, qpなど)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668902" y="1028700"/>
            <a:ext cx="3395204" cy="104942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ea typeface="Fredoka One Bold"/>
              </a:rPr>
              <a:t>入力アルゴリズム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497326" y="9620250"/>
            <a:ext cx="276324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414760"/>
            <a:chOff x="0" y="0"/>
            <a:chExt cx="4274726" cy="16894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689484"/>
            </a:xfrm>
            <a:custGeom>
              <a:avLst/>
              <a:gdLst/>
              <a:ahLst/>
              <a:cxnLst/>
              <a:rect l="l" t="t" r="r" b="b"/>
              <a:pathLst>
                <a:path w="4274726" h="1689484">
                  <a:moveTo>
                    <a:pt x="0" y="0"/>
                  </a:moveTo>
                  <a:lnTo>
                    <a:pt x="4274726" y="0"/>
                  </a:lnTo>
                  <a:lnTo>
                    <a:pt x="4274726" y="1689484"/>
                  </a:lnTo>
                  <a:lnTo>
                    <a:pt x="0" y="1689484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24275" y="6533193"/>
            <a:ext cx="1949375" cy="194937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85292" y="2999229"/>
            <a:ext cx="11850742" cy="303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3686" dirty="0">
                <a:solidFill>
                  <a:srgbClr val="000000"/>
                </a:solidFill>
                <a:latin typeface="Nunito Bold"/>
              </a:rPr>
              <a:t>３つの候補を出力し、</a:t>
            </a:r>
          </a:p>
          <a:p>
            <a:pPr algn="ctr">
              <a:lnSpc>
                <a:spcPts val="5161"/>
              </a:lnSpc>
            </a:pPr>
            <a:r>
              <a:rPr lang="en-US" sz="3686" dirty="0">
                <a:solidFill>
                  <a:srgbClr val="000000"/>
                </a:solidFill>
                <a:ea typeface="Nunito Bold"/>
              </a:rPr>
              <a:t>　</a:t>
            </a:r>
            <a:r>
              <a:rPr lang="en-US" sz="3686" dirty="0" err="1">
                <a:solidFill>
                  <a:srgbClr val="000000"/>
                </a:solidFill>
                <a:ea typeface="Nunito Bold"/>
              </a:rPr>
              <a:t>選ばれたものの軌跡を取得</a:t>
            </a:r>
            <a:endParaRPr lang="en-US" sz="3686" dirty="0">
              <a:solidFill>
                <a:srgbClr val="000000"/>
              </a:solidFill>
              <a:ea typeface="Nunito Bold"/>
            </a:endParaRPr>
          </a:p>
          <a:p>
            <a:pPr algn="ctr">
              <a:lnSpc>
                <a:spcPts val="3165"/>
              </a:lnSpc>
            </a:pPr>
            <a:endParaRPr lang="en-US" sz="3686" dirty="0">
              <a:solidFill>
                <a:srgbClr val="000000"/>
              </a:solidFill>
              <a:ea typeface="Nunito Bold"/>
            </a:endParaRPr>
          </a:p>
          <a:p>
            <a:pPr algn="ctr">
              <a:lnSpc>
                <a:spcPts val="5161"/>
              </a:lnSpc>
            </a:pPr>
            <a:r>
              <a:rPr lang="en-US" sz="3686" dirty="0" err="1">
                <a:solidFill>
                  <a:srgbClr val="000000"/>
                </a:solidFill>
                <a:latin typeface="Nunito Bold"/>
              </a:rPr>
              <a:t>csvファイルに</a:t>
            </a:r>
            <a:r>
              <a:rPr lang="en-US" sz="3686" dirty="0" err="1">
                <a:solidFill>
                  <a:srgbClr val="FF3131"/>
                </a:solidFill>
                <a:ea typeface="Nunito Bold"/>
              </a:rPr>
              <a:t>選択単語</a:t>
            </a:r>
            <a:r>
              <a:rPr lang="en-US" sz="3686" dirty="0" err="1">
                <a:solidFill>
                  <a:srgbClr val="000000"/>
                </a:solidFill>
                <a:ea typeface="Nunito Bold"/>
              </a:rPr>
              <a:t>と</a:t>
            </a:r>
            <a:r>
              <a:rPr lang="en-US" sz="3686" dirty="0" err="1">
                <a:solidFill>
                  <a:srgbClr val="FF3131"/>
                </a:solidFill>
                <a:ea typeface="Nunito Bold"/>
              </a:rPr>
              <a:t>軌跡情報</a:t>
            </a:r>
            <a:r>
              <a:rPr lang="en-US" sz="3686" dirty="0" err="1">
                <a:solidFill>
                  <a:srgbClr val="000000"/>
                </a:solidFill>
                <a:ea typeface="Nunito Bold"/>
              </a:rPr>
              <a:t>を記述</a:t>
            </a:r>
            <a:endParaRPr lang="en-US" sz="3686" dirty="0">
              <a:solidFill>
                <a:srgbClr val="000000"/>
              </a:solidFill>
              <a:ea typeface="Nunito Bold"/>
            </a:endParaRPr>
          </a:p>
          <a:p>
            <a:pPr algn="ctr">
              <a:lnSpc>
                <a:spcPts val="5161"/>
              </a:lnSpc>
            </a:pPr>
            <a:endParaRPr lang="en-US" sz="3686" dirty="0">
              <a:solidFill>
                <a:srgbClr val="000000"/>
              </a:solidFill>
              <a:ea typeface="Nunito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668902" y="1028700"/>
            <a:ext cx="3395204" cy="104942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t="431" b="8610"/>
          <a:stretch>
            <a:fillRect/>
          </a:stretch>
        </p:blipFill>
        <p:spPr>
          <a:xfrm>
            <a:off x="5236999" y="5799340"/>
            <a:ext cx="7747328" cy="3982458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ea typeface="Fredoka One Bold"/>
              </a:rPr>
              <a:t>出力アルゴリズム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497326" y="9620250"/>
            <a:ext cx="276324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505943"/>
            <a:ext cx="16230600" cy="6526651"/>
            <a:chOff x="0" y="0"/>
            <a:chExt cx="4274726" cy="1718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718953"/>
            </a:xfrm>
            <a:custGeom>
              <a:avLst/>
              <a:gdLst/>
              <a:ahLst/>
              <a:cxnLst/>
              <a:rect l="l" t="t" r="r" b="b"/>
              <a:pathLst>
                <a:path w="4274726" h="1718953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3205755"/>
            <a:ext cx="13795916" cy="388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•GUIの問題か、思っているよりも入力が難しい(慣れが必要)</a:t>
            </a:r>
          </a:p>
          <a:p>
            <a:pPr>
              <a:lnSpc>
                <a:spcPts val="3360"/>
              </a:lnSpc>
            </a:pPr>
            <a:endParaRPr lang="en-US" sz="3499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•24万単語の辞書だとO(1)でも時間がかかる</a:t>
            </a:r>
          </a:p>
          <a:p>
            <a:pPr>
              <a:lnSpc>
                <a:spcPts val="3220"/>
              </a:lnSpc>
            </a:pPr>
            <a:endParaRPr lang="en-US" sz="3499">
              <a:solidFill>
                <a:srgbClr val="000000"/>
              </a:solidFill>
              <a:latin typeface="Nunito Bold"/>
            </a:endParaR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•キーボードが隣接しているものだけの文字列”red”などが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Nunito Bold"/>
              </a:rPr>
              <a:t>　下限の導出よりはじかれてしまう傾向にある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00000"/>
              </a:solidFill>
              <a:ea typeface="Nunito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24275" y="6533193"/>
            <a:ext cx="1949375" cy="194937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668902" y="1028700"/>
            <a:ext cx="3395204" cy="104942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ea typeface="Fredoka One Bold"/>
              </a:rPr>
              <a:t>課題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497326" y="9620250"/>
            <a:ext cx="276324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627100" y="0"/>
              <a:ext cx="13716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1963143"/>
            <a:ext cx="16230600" cy="7295157"/>
            <a:chOff x="0" y="0"/>
            <a:chExt cx="4274726" cy="1921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921358"/>
            </a:xfrm>
            <a:custGeom>
              <a:avLst/>
              <a:gdLst/>
              <a:ahLst/>
              <a:cxnLst/>
              <a:rect l="l" t="t" r="r" b="b"/>
              <a:pathLst>
                <a:path w="4274726" h="1921358">
                  <a:moveTo>
                    <a:pt x="0" y="0"/>
                  </a:moveTo>
                  <a:lnTo>
                    <a:pt x="4274726" y="0"/>
                  </a:lnTo>
                  <a:lnTo>
                    <a:pt x="4274726" y="1921358"/>
                  </a:lnTo>
                  <a:lnTo>
                    <a:pt x="0" y="192135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>
              <a:solidFill>
                <a:srgbClr val="F1F2F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6611" y="8801100"/>
            <a:ext cx="19974273" cy="1861295"/>
            <a:chOff x="0" y="0"/>
            <a:chExt cx="5260714" cy="490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60714" cy="490218"/>
            </a:xfrm>
            <a:custGeom>
              <a:avLst/>
              <a:gdLst/>
              <a:ahLst/>
              <a:cxnLst/>
              <a:rect l="l" t="t" r="r" b="b"/>
              <a:pathLst>
                <a:path w="5260714" h="490218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46042" y="9201150"/>
            <a:ext cx="1379591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unito Bold"/>
              </a:rPr>
              <a:t>“application”という単語を打った後のラグ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824275" y="6533193"/>
            <a:ext cx="1949375" cy="194937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668902" y="1028700"/>
            <a:ext cx="3395204" cy="1049427"/>
          </a:xfrm>
          <a:prstGeom prst="rect">
            <a:avLst/>
          </a:prstGeom>
        </p:spPr>
      </p:pic>
      <p:pic>
        <p:nvPicPr>
          <p:cNvPr id="17" name="Picture 1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0.0007"/>
                </p14:media>
              </p:ext>
            </p:extLst>
          </p:nvPr>
        </p:nvPicPr>
        <p:blipFill>
          <a:blip r:embed="rId10"/>
          <a:srcRect t="2073"/>
          <a:stretch>
            <a:fillRect/>
          </a:stretch>
        </p:blipFill>
        <p:spPr>
          <a:xfrm>
            <a:off x="1258869" y="661203"/>
            <a:ext cx="15770263" cy="813989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497326" y="9620250"/>
            <a:ext cx="276324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 Plus Rounded Black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241</Words>
  <Application>Microsoft Office PowerPoint</Application>
  <PresentationFormat>ユーザー設定</PresentationFormat>
  <Paragraphs>90</Paragraphs>
  <Slides>11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0" baseType="lpstr">
      <vt:lpstr>M Plus Rounded Black</vt:lpstr>
      <vt:lpstr>Aileron Heavy</vt:lpstr>
      <vt:lpstr>Arial</vt:lpstr>
      <vt:lpstr>Aileron Regular</vt:lpstr>
      <vt:lpstr>Calibri</vt:lpstr>
      <vt:lpstr>Fredoka One Bold</vt:lpstr>
      <vt:lpstr>Nunito</vt:lpstr>
      <vt:lpstr>Nunito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グリッド入力を用いた 入力インターフェース</dc:title>
  <dc:creator>中村裕大</dc:creator>
  <cp:lastModifiedBy>裕大 中村</cp:lastModifiedBy>
  <cp:revision>2</cp:revision>
  <dcterms:created xsi:type="dcterms:W3CDTF">2006-08-16T00:00:00Z</dcterms:created>
  <dcterms:modified xsi:type="dcterms:W3CDTF">2023-05-23T16:57:37Z</dcterms:modified>
  <dc:identifier>DAFjv0GJtOE</dc:identifier>
</cp:coreProperties>
</file>